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33"/>
  </p:notesMasterIdLst>
  <p:handoutMasterIdLst>
    <p:handoutMasterId r:id="rId34"/>
  </p:handoutMasterIdLst>
  <p:sldIdLst>
    <p:sldId id="285" r:id="rId4"/>
    <p:sldId id="286" r:id="rId5"/>
    <p:sldId id="291" r:id="rId6"/>
    <p:sldId id="292" r:id="rId7"/>
    <p:sldId id="293" r:id="rId8"/>
    <p:sldId id="294" r:id="rId9"/>
    <p:sldId id="309" r:id="rId10"/>
    <p:sldId id="308" r:id="rId11"/>
    <p:sldId id="301" r:id="rId12"/>
    <p:sldId id="295" r:id="rId13"/>
    <p:sldId id="310" r:id="rId14"/>
    <p:sldId id="311" r:id="rId15"/>
    <p:sldId id="312" r:id="rId16"/>
    <p:sldId id="296" r:id="rId17"/>
    <p:sldId id="313" r:id="rId18"/>
    <p:sldId id="316" r:id="rId19"/>
    <p:sldId id="314" r:id="rId20"/>
    <p:sldId id="315" r:id="rId21"/>
    <p:sldId id="297" r:id="rId22"/>
    <p:sldId id="317" r:id="rId23"/>
    <p:sldId id="318" r:id="rId24"/>
    <p:sldId id="289" r:id="rId25"/>
    <p:sldId id="302" r:id="rId26"/>
    <p:sldId id="306" r:id="rId27"/>
    <p:sldId id="303" r:id="rId28"/>
    <p:sldId id="304" r:id="rId29"/>
    <p:sldId id="307" r:id="rId30"/>
    <p:sldId id="319" r:id="rId31"/>
    <p:sldId id="288" r:id="rId32"/>
  </p:sldIdLst>
  <p:sldSz cx="12192000" cy="6858000"/>
  <p:notesSz cx="6858000" cy="9144000"/>
  <p:embeddedFontLst>
    <p:embeddedFont>
      <p:font typeface="Adobe Garamond Pro" panose="02020502060506020403" pitchFamily="18" charset="77"/>
      <p:regular r:id="rId35"/>
      <p: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91"/>
  </p:normalViewPr>
  <p:slideViewPr>
    <p:cSldViewPr snapToGrid="0" snapToObjects="1">
      <p:cViewPr varScale="1">
        <p:scale>
          <a:sx n="76" d="100"/>
          <a:sy n="76" d="100"/>
        </p:scale>
        <p:origin x="216" y="162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font" Target="fonts/font5.fntdata"/><Relationship Id="rId21" Type="http://schemas.openxmlformats.org/officeDocument/2006/relationships/slide" Target="slides/slide18.xml"/><Relationship Id="rId34" Type="http://schemas.openxmlformats.org/officeDocument/2006/relationships/handoutMaster" Target="handoutMasters/handoutMaster1.xml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font" Target="fonts/font2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font" Target="fonts/font1.fntdata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3.png>
</file>

<file path=ppt/media/image14.tiff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Application – replace with cybersecurity application (spam filtering)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169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/>
            <a:r>
              <a:rPr lang="en-US" sz="2800" dirty="0"/>
              <a:t>Module 1:</a:t>
            </a:r>
          </a:p>
          <a:p>
            <a:pPr algn="l"/>
            <a:endParaRPr lang="en-US" sz="2800" dirty="0"/>
          </a:p>
          <a:p>
            <a:pPr algn="l"/>
            <a:r>
              <a:rPr lang="en-US" sz="2800" dirty="0"/>
              <a:t>Foundations of </a:t>
            </a:r>
          </a:p>
          <a:p>
            <a:pPr algn="l"/>
            <a:r>
              <a:rPr lang="en-US" sz="2800" dirty="0"/>
              <a:t>Machine Learning and Data Science </a:t>
            </a:r>
          </a:p>
          <a:p>
            <a:pPr algn="l"/>
            <a:r>
              <a:rPr lang="en-US" sz="2800" dirty="0"/>
              <a:t>for Security</a:t>
            </a:r>
            <a:endParaRPr lang="en-US" sz="2800" b="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Machine Learning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January 1, 2020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452FFE3-7A6B-D442-8D3A-8E7EA16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EBE72E-76C7-BF44-A2A1-CEE87D1CE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regression model for the class probability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09F0C9-AC5B-0A4D-87E8-384FF7F8F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1481" y="2175856"/>
            <a:ext cx="7829036" cy="352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386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D54B485-C3BA-1B47-B654-3B9DCF2E1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D44992B-3C76-DC49-9D68-D14F6B7454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51719" y="1543050"/>
            <a:ext cx="8488561" cy="4157663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C05FD7-FFED-4744-A021-F60DA909D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0397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1AF21F2-5566-314F-B056-8BCB715D1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Failure cases for logistic regression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5163C7A-D17D-1D4A-B907-FB7ED0789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will logistic regression predict for data point x?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6CDB62-79B0-9240-808F-4B0E75AF4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169129-9826-E849-B34C-2463B92D13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316" y="2287266"/>
            <a:ext cx="6861217" cy="341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016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A610D0B-6EBF-0C42-9BE5-231110211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Discriminative vs generative classification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EE6E2F9-98CC-7E47-9C33-A4C1692EC8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Discriminative models aim to estimate conditional distribution P(y | x) </a:t>
            </a:r>
          </a:p>
          <a:p>
            <a:r>
              <a:rPr lang="en-US" dirty="0"/>
              <a:t>Generative models aim to estimate joint distribution P(</a:t>
            </a:r>
            <a:r>
              <a:rPr lang="en-US" dirty="0" err="1"/>
              <a:t>y,x</a:t>
            </a:r>
            <a:r>
              <a:rPr lang="en-US" dirty="0"/>
              <a:t>) </a:t>
            </a:r>
          </a:p>
          <a:p>
            <a:r>
              <a:rPr lang="en-US" dirty="0"/>
              <a:t>Can derive conditional from joint distribution, but not vice versa.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5ABD9B-08D9-9545-9917-62EC58246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597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classifier (NB)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158B30-ADD7-7A46-83BC-DC4230661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 class label as generated from categorical variable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Model features as conditionally independent given label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given class label, each feature is generated independently of the other features</a:t>
            </a:r>
          </a:p>
          <a:p>
            <a:pPr lvl="1"/>
            <a:r>
              <a:rPr lang="en-US" dirty="0"/>
              <a:t>need to specify feature distribution P (X[</a:t>
            </a:r>
            <a:r>
              <a:rPr lang="en-US" dirty="0" err="1"/>
              <a:t>i</a:t>
            </a:r>
            <a:r>
              <a:rPr lang="en-US" dirty="0"/>
              <a:t>] | Y )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249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Naïve Bayes classifier (Gaussian NB)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158B30-ADD7-7A46-83BC-DC4230661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Model class label as generated from categorical variable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Model features as conditionally independent given label</a:t>
            </a:r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given class label, each feature is generated independently of the other features</a:t>
            </a:r>
          </a:p>
          <a:p>
            <a:pPr lvl="1"/>
            <a:r>
              <a:rPr lang="en-US" dirty="0"/>
              <a:t>need to specify feature distribution P (X[</a:t>
            </a:r>
            <a:r>
              <a:rPr lang="en-US" dirty="0" err="1"/>
              <a:t>i</a:t>
            </a:r>
            <a:r>
              <a:rPr lang="en-US" dirty="0"/>
              <a:t>] | Y ) 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1796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9F9FAB6-2956-D14C-A0ED-0E97C5916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Decision rules for binary classification 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C0657C-8BB0-0C4B-93B7-21D1AF9B9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E5569E-8BB0-CE44-97EA-6068289D1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7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890F609-658D-6B46-9CFB-5F4CFDBE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Demo: Gaussian NB vs LR (linear)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F443547-1AFB-C24A-8DD2-05F1619D5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19099" y="1465262"/>
            <a:ext cx="5453968" cy="4235451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BB5979-F3EF-3743-9CFA-8DD00E725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715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890F609-658D-6B46-9CFB-5F4CFDBE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Demo: Gaussian NB vs LR (multi-class)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BB5979-F3EF-3743-9CFA-8DD00E725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B85CDFE-B3A4-FA46-B1BA-4962CB063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3295" y="1543050"/>
            <a:ext cx="6925409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065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452FFE3-7A6B-D442-8D3A-8E7EA16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</a:t>
            </a: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B1911F69-46DF-9140-B957-169F61AF4C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2125" y="1543050"/>
            <a:ext cx="5067750" cy="415766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91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B9A670-69BF-A04A-82CD-709FCF6035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0898" y="1543657"/>
            <a:ext cx="6480959" cy="34025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spam filter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automatic discovery of rules from history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4908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0FE6802-7EAA-C744-816E-CAA9DDD12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9B919-33C2-5C4D-915C-C634933E2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E580E0A-FEEE-134E-ACCF-7DC9E8AF72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5187" y="1424318"/>
            <a:ext cx="8600413" cy="4276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5254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CC5FDD3-76B4-884A-8F98-F5F10D960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2321AD9-F737-F24C-B8D6-F928D7E82C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67F44E-A57A-7440-8DCE-8AD9CF68A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453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Unsupervised Models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8EB21-48A3-654C-A6BB-38B89F277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BD3FC-C208-F74C-A7D5-C9747DD3C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3264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8EB21-48A3-654C-A6BB-38B89F277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Principled component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BD3FC-C208-F74C-A7D5-C9747DD3C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894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BE5C2-62D0-C448-8B4A-6C7BED7BD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E666B-98E3-364E-B6CE-AB6599661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0155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2C6E-B766-2544-82E9-D3B8E1698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91AE2-1760-D44E-81C6-680DBFE18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661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F2C6E-B766-2544-82E9-D3B8E1698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Gaussian mixture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91AE2-1760-D44E-81C6-680DBFE18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891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12636019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36DC46-139C-FA4C-9E71-537154B46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79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452FFE3-7A6B-D442-8D3A-8E7EA16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machine learning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EBE72E-76C7-BF44-A2A1-CEE87D1CE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classification vs regression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learning rules from training data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7DB7F8-4972-C04F-B245-697AE06E9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783" y="2281749"/>
            <a:ext cx="4438815" cy="247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812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machine learning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607122-CA7A-DD4F-B431-C582ADB81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Data</a:t>
            </a:r>
          </a:p>
          <a:p>
            <a:pPr lvl="1"/>
            <a:r>
              <a:rPr lang="en-US" dirty="0"/>
              <a:t>Domain set  </a:t>
            </a:r>
          </a:p>
          <a:p>
            <a:pPr lvl="1"/>
            <a:r>
              <a:rPr lang="en-US" dirty="0"/>
              <a:t>Label set  </a:t>
            </a:r>
          </a:p>
          <a:p>
            <a:pPr lvl="1"/>
            <a:r>
              <a:rPr lang="en-US" dirty="0"/>
              <a:t>A joint probability distribution on training data</a:t>
            </a:r>
          </a:p>
          <a:p>
            <a:pPr lvl="1"/>
            <a:endParaRPr lang="en-US" dirty="0"/>
          </a:p>
          <a:p>
            <a:r>
              <a:rPr lang="en-US" dirty="0"/>
              <a:t>Model</a:t>
            </a:r>
          </a:p>
          <a:p>
            <a:pPr lvl="1"/>
            <a:r>
              <a:rPr lang="en-US" dirty="0"/>
              <a:t>A prediction function  </a:t>
            </a:r>
          </a:p>
          <a:p>
            <a:pPr lvl="1"/>
            <a:endParaRPr lang="en-US" dirty="0"/>
          </a:p>
          <a:p>
            <a:r>
              <a:rPr lang="en-US" dirty="0"/>
              <a:t>Measure of success</a:t>
            </a:r>
          </a:p>
          <a:p>
            <a:pPr lvl="1"/>
            <a:r>
              <a:rPr lang="en-US" dirty="0"/>
              <a:t>A loss function   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689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452FFE3-7A6B-D442-8D3A-8E7EA16FD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of success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5EBE72E-76C7-BF44-A2A1-CEE87D1CEE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the prediction function and the loss function, the loss of an example is  </a:t>
            </a:r>
          </a:p>
          <a:p>
            <a:endParaRPr lang="en-US" dirty="0"/>
          </a:p>
          <a:p>
            <a:r>
              <a:rPr lang="en-US" dirty="0"/>
              <a:t>Training error/ empirical error of </a:t>
            </a:r>
          </a:p>
          <a:p>
            <a:endParaRPr lang="en-US" dirty="0"/>
          </a:p>
          <a:p>
            <a:r>
              <a:rPr lang="en-US" dirty="0"/>
              <a:t>Generalization error/ risk/ true error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3B4B0-583B-1A4D-A437-1C9475836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084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899F916-2774-F042-8EAB-F790EE69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0607122-CA7A-DD4F-B431-C582ADB81D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collection of observations, and a model class, the goal of learning is to determine an estimator that best matches the observation (i.e., with the minimal error </a:t>
            </a:r>
            <a:r>
              <a:rPr lang="en-US" dirty="0" err="1"/>
              <a:t>wrt</a:t>
            </a:r>
            <a:r>
              <a:rPr lang="en-US" dirty="0"/>
              <a:t> a certain loss function)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F3BE28-7820-294B-AA3E-12B21FD0D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237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C58E0A9-6C0B-E94B-927D-D371BA718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 loss function (classification loss)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7AB74B3-4D58-E74E-AB2B-B470B3B52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154333" cy="4157428"/>
          </a:xfrm>
        </p:spPr>
        <p:txBody>
          <a:bodyPr>
            <a:normAutofit/>
          </a:bodyPr>
          <a:lstStyle/>
          <a:p>
            <a:r>
              <a:rPr lang="en-US" dirty="0"/>
              <a:t>0-1 loss: </a:t>
            </a:r>
          </a:p>
          <a:p>
            <a:pPr lvl="2"/>
            <a:r>
              <a:rPr lang="en-US" dirty="0"/>
              <a:t>misclassification error</a:t>
            </a:r>
          </a:p>
          <a:p>
            <a:r>
              <a:rPr lang="en-US" dirty="0"/>
              <a:t>hinge loss :  </a:t>
            </a:r>
          </a:p>
          <a:p>
            <a:pPr lvl="2"/>
            <a:r>
              <a:rPr lang="en-US" dirty="0"/>
              <a:t>penalize correct predictions when not confident</a:t>
            </a:r>
          </a:p>
          <a:p>
            <a:r>
              <a:rPr lang="en-US" dirty="0"/>
              <a:t>log loss:   </a:t>
            </a:r>
          </a:p>
          <a:p>
            <a:pPr lvl="2"/>
            <a:r>
              <a:rPr lang="en-US" dirty="0"/>
              <a:t>always wants more “margin”  </a:t>
            </a:r>
          </a:p>
          <a:p>
            <a:r>
              <a:rPr lang="en-US" dirty="0"/>
              <a:t>square loss   </a:t>
            </a:r>
          </a:p>
          <a:p>
            <a:pPr lvl="2"/>
            <a:r>
              <a:rPr lang="en-US" dirty="0"/>
              <a:t>magnify penalties if   is large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B50789-EE4A-EA42-9556-8233442C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39C55D-5789-1A4C-A6F6-8F904075F5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9333" y="2810933"/>
            <a:ext cx="4123266" cy="259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228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B548749-7180-434B-8A1B-CE5D6E823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Stability, overfitting, and regularization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09E66F7-065B-D949-9CC4-321A68265A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6469" y="1892681"/>
            <a:ext cx="3394089" cy="233579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0B50D6-B078-D645-A7D6-A3CF50767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4A6A5D-CA14-4F47-A737-2B185C5067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652" y="2090069"/>
            <a:ext cx="3235037" cy="1941022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B374DCA-DA02-A543-9E75-D9CB47437674}"/>
              </a:ext>
            </a:extLst>
          </p:cNvPr>
          <p:cNvSpPr/>
          <p:nvPr/>
        </p:nvSpPr>
        <p:spPr>
          <a:xfrm>
            <a:off x="1715480" y="4551644"/>
            <a:ext cx="31293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414141"/>
                </a:solidFill>
                <a:latin typeface="Helvetica Neue Light" panose="02000403000000020004" pitchFamily="2" charset="0"/>
              </a:rPr>
              <a:t>Fixed unknown linear function</a:t>
            </a:r>
            <a:endParaRPr lang="en-US" dirty="0">
              <a:solidFill>
                <a:srgbClr val="414141"/>
              </a:solidFill>
              <a:effectLst/>
              <a:latin typeface="Helvetica Neue Light" panose="0200040300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DF2B7C-690E-FE46-AB70-59D5BA5926A9}"/>
              </a:ext>
            </a:extLst>
          </p:cNvPr>
          <p:cNvSpPr/>
          <p:nvPr/>
        </p:nvSpPr>
        <p:spPr>
          <a:xfrm>
            <a:off x="6095999" y="4413145"/>
            <a:ext cx="386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rgbClr val="414141"/>
                </a:solidFill>
                <a:latin typeface="Helvetica Neue Light" panose="02000403000000020004" pitchFamily="2" charset="0"/>
              </a:rPr>
              <a:t>2D example of a dataset sampled from a mixed Gaussian distribution</a:t>
            </a:r>
            <a:endParaRPr lang="en-US" dirty="0">
              <a:solidFill>
                <a:srgbClr val="414141"/>
              </a:solidFill>
              <a:effectLst/>
              <a:latin typeface="Helvetica Neue Light" panose="020004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6567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</p:spTree>
    <p:extLst>
      <p:ext uri="{BB962C8B-B14F-4D97-AF65-F5344CB8AC3E}">
        <p14:creationId xmlns:p14="http://schemas.microsoft.com/office/powerpoint/2010/main" val="892969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2185</TotalTime>
  <Words>452</Words>
  <Application>Microsoft Macintosh PowerPoint</Application>
  <PresentationFormat>Widescreen</PresentationFormat>
  <Paragraphs>122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Gotham Bold</vt:lpstr>
      <vt:lpstr>Calibri</vt:lpstr>
      <vt:lpstr>Adobe Garamond Pro</vt:lpstr>
      <vt:lpstr>Arial</vt:lpstr>
      <vt:lpstr>Helvetica Neue Light</vt:lpstr>
      <vt:lpstr>Office Theme</vt:lpstr>
      <vt:lpstr>2_Office Theme</vt:lpstr>
      <vt:lpstr>1_Office Theme</vt:lpstr>
      <vt:lpstr>PowerPoint Presentation</vt:lpstr>
      <vt:lpstr>What is machine learning?</vt:lpstr>
      <vt:lpstr>Supervised machine learning</vt:lpstr>
      <vt:lpstr>Statistical machine learning</vt:lpstr>
      <vt:lpstr>Measurement of success</vt:lpstr>
      <vt:lpstr>Learning objective</vt:lpstr>
      <vt:lpstr>Example of a loss function (classification loss)</vt:lpstr>
      <vt:lpstr>Stability, overfitting, and regularization</vt:lpstr>
      <vt:lpstr>Supervised Learning</vt:lpstr>
      <vt:lpstr>Logistic regression</vt:lpstr>
      <vt:lpstr>Demo</vt:lpstr>
      <vt:lpstr>Failure cases for logistic regression</vt:lpstr>
      <vt:lpstr>Discriminative vs generative classification</vt:lpstr>
      <vt:lpstr>Naïve Bayes classifier (NB)</vt:lpstr>
      <vt:lpstr>Gaussian Naïve Bayes classifier (Gaussian NB)</vt:lpstr>
      <vt:lpstr>Decision rules for binary classification </vt:lpstr>
      <vt:lpstr>Demo: Demo: Gaussian NB vs LR (linear)</vt:lpstr>
      <vt:lpstr>Demo: Gaussian NB vs LR (multi-class)</vt:lpstr>
      <vt:lpstr>Neural networks</vt:lpstr>
      <vt:lpstr>Neural networks</vt:lpstr>
      <vt:lpstr>Demo</vt:lpstr>
      <vt:lpstr>Unsupervised Models</vt:lpstr>
      <vt:lpstr>Dimensionality reduction</vt:lpstr>
      <vt:lpstr>Principled component analysis</vt:lpstr>
      <vt:lpstr>Clustering</vt:lpstr>
      <vt:lpstr>K-means algorithms</vt:lpstr>
      <vt:lpstr>Gaussian mixture models</vt:lpstr>
      <vt:lpstr>Exercise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109</cp:revision>
  <cp:lastPrinted>2019-10-22T16:35:22Z</cp:lastPrinted>
  <dcterms:created xsi:type="dcterms:W3CDTF">2019-10-07T15:32:39Z</dcterms:created>
  <dcterms:modified xsi:type="dcterms:W3CDTF">2020-10-05T05:42:07Z</dcterms:modified>
</cp:coreProperties>
</file>

<file path=docProps/thumbnail.jpeg>
</file>